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8" r:id="rId4"/>
    <p:sldId id="328" r:id="rId5"/>
    <p:sldId id="338" r:id="rId6"/>
    <p:sldId id="331" r:id="rId7"/>
    <p:sldId id="333" r:id="rId8"/>
    <p:sldId id="332" r:id="rId9"/>
    <p:sldId id="335" r:id="rId10"/>
    <p:sldId id="319" r:id="rId11"/>
    <p:sldId id="334" r:id="rId12"/>
    <p:sldId id="339" r:id="rId13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D05"/>
    <a:srgbClr val="2E507A"/>
    <a:srgbClr val="305480"/>
    <a:srgbClr val="4693F0"/>
    <a:srgbClr val="000000"/>
    <a:srgbClr val="FF0066"/>
    <a:srgbClr val="FFCCCC"/>
    <a:srgbClr val="FFCC66"/>
    <a:srgbClr val="00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7" autoAdjust="0"/>
    <p:restoredTop sz="89505" autoAdjust="0"/>
  </p:normalViewPr>
  <p:slideViewPr>
    <p:cSldViewPr>
      <p:cViewPr>
        <p:scale>
          <a:sx n="86" d="100"/>
          <a:sy n="86" d="100"/>
        </p:scale>
        <p:origin x="-1181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6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46" d="100"/>
          <a:sy n="46" d="100"/>
        </p:scale>
        <p:origin x="-2218" y="-19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12179-EFE7-4D33-9B56-05D243DB7B5F}" type="datetimeFigureOut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B5F3B-6A69-4CCF-ADC0-78F2674201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88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C3655-E628-475D-83AB-38469C02A993}" type="datetimeFigureOut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768"/>
            <a:ext cx="560705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FB275-3AE4-4FEB-A88A-9FD5AEE503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latin typeface="Calibri" panose="020F0502020204030204" pitchFamily="34" charset="0"/>
              </a:rPr>
              <a:t>Hello,</a:t>
            </a:r>
            <a:r>
              <a:rPr lang="en-US" sz="1400" baseline="0" dirty="0" smtClean="0">
                <a:latin typeface="Calibri" panose="020F0502020204030204" pitchFamily="34" charset="0"/>
              </a:rPr>
              <a:t> My name is Debbie Poerio and I am a FNP who will be providing you with a summary of my capstone project, the increasing prevalence of preschool children exhibiting disruptive behaviors. </a:t>
            </a:r>
          </a:p>
          <a:p>
            <a:r>
              <a:rPr lang="en-US" sz="1400" baseline="0" dirty="0" smtClean="0">
                <a:latin typeface="Calibri" panose="020F0502020204030204" pitchFamily="34" charset="0"/>
              </a:rPr>
              <a:t>But the real problem is that…(next slide)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93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1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But really, how prevalent</a:t>
            </a:r>
            <a:r>
              <a:rPr lang="en-US" sz="1400" baseline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is this issue?</a:t>
            </a:r>
            <a:endParaRPr lang="en-US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Nationally  4-12% of children</a:t>
            </a: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exhibit behaviors impeding their ability to function; at an estimated cost of $300,000 to families, which translates to over $2.1 trillion nationally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CT, 12.3 of every 1,000 preschool children are expelled which is the 7</a:t>
            </a:r>
            <a:r>
              <a:rPr lang="en-US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highest rate of preschool expulsions in the nation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More specifically, our organization provides BH consultation to over 675 preschool children through state funded SR programs and has seen a 150% in not only the number, but the severity of the referrals ranging from children threatening others with weapons to hypersexual issues. EH is an urban community that has an 85.9% Minority rate and a 88% Medicaid rate. It is a poor community in great need. EH public schools has a 10% expulsion rate in grades K-5, which is the 7</a:t>
            </a:r>
            <a:r>
              <a:rPr lang="en-US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highest rate in its 169 communities.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Concerned about the increasing rates, I conducted a literature review that led to a few consistent themes based on research whose evidence was of high quality, and presented it to stakeholders involved with preschool children on the SR Council.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1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summary, the literature strongly supports one pervasive theme: </a:t>
            </a:r>
          </a:p>
          <a:p>
            <a:endParaRPr lang="en-US" sz="14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 number of preschool expulsions decrease commensurately with access to behavioral health services. So what does the evidence suggest?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As my</a:t>
            </a:r>
            <a:r>
              <a:rPr lang="en-US" sz="1400" baseline="0" dirty="0" smtClean="0"/>
              <a:t> organization has provided medical, dental and behavioral care to children in grades K-12 for over 20 years and has a strong community network of resources and supports, the stakeholders deferred to us to expand our services to address the SR Program’s behavioral health needs. </a:t>
            </a:r>
            <a:r>
              <a:rPr lang="en-US" sz="1400" dirty="0" smtClean="0"/>
              <a:t>The next</a:t>
            </a:r>
            <a:r>
              <a:rPr lang="en-US" sz="1400" baseline="0" dirty="0" smtClean="0"/>
              <a:t> step was to identify the weaknesses, barriers, and strengths that could support the creation of a new system of BH care for preschool children.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1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….risk analysis.  Incorporatin</a:t>
            </a:r>
            <a:r>
              <a:rPr lang="en-US" sz="1400" baseline="0" dirty="0" smtClean="0"/>
              <a:t>g the program into our current EHR system, expanding our MOUs to include partners with home visitation and experience counseling preschool children and families was key to mitigate risks.  </a:t>
            </a:r>
          </a:p>
          <a:p>
            <a:r>
              <a:rPr lang="en-US" sz="1400" baseline="0" dirty="0" smtClean="0"/>
              <a:t>Stakeholders then asked me, as researcher and author, to lead the project. We worked collaboratively with clinical staff to develop an evidence-based system of care inclusive of all preschool 675 children in the district.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5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511175" indent="0">
              <a:buClrTx/>
              <a:buFont typeface="+mj-lt"/>
              <a:buNone/>
              <a:tabLst>
                <a:tab pos="511175" algn="l"/>
                <a:tab pos="739775" algn="l"/>
              </a:tabLst>
            </a:pPr>
            <a:r>
              <a:rPr lang="en-US" sz="1200" dirty="0" smtClean="0"/>
              <a:t>PRIMARY</a:t>
            </a:r>
          </a:p>
          <a:p>
            <a:pPr marL="854075" indent="-342900">
              <a:buClrTx/>
              <a:buFont typeface="+mj-lt"/>
              <a:buAutoNum type="arabicPeriod"/>
              <a:tabLst>
                <a:tab pos="511175" algn="l"/>
                <a:tab pos="739775" algn="l"/>
              </a:tabLst>
            </a:pPr>
            <a:r>
              <a:rPr lang="en-US" sz="1200" dirty="0" smtClean="0"/>
              <a:t>An overview of the project will be provided by IHS President, serving as the project leader, at the stakeholder’s initial meeting in February 2014.  </a:t>
            </a:r>
          </a:p>
          <a:p>
            <a:pPr marL="854075" indent="-342900">
              <a:buClrTx/>
              <a:buFont typeface="+mj-lt"/>
              <a:buAutoNum type="arabicPeriod"/>
              <a:tabLst>
                <a:tab pos="511175" algn="l"/>
                <a:tab pos="739775" algn="l"/>
              </a:tabLst>
            </a:pPr>
            <a:r>
              <a:rPr lang="en-US" sz="1200" dirty="0" smtClean="0"/>
              <a:t>A Letter of Agreement (LOA) will be created for each agency to outline their expectations and roles for the project.  </a:t>
            </a:r>
          </a:p>
          <a:p>
            <a:pPr marL="854075" indent="-342900">
              <a:buClrTx/>
              <a:buFont typeface="+mj-lt"/>
              <a:buAutoNum type="arabicPeriod"/>
              <a:tabLst>
                <a:tab pos="511175" algn="l"/>
                <a:tab pos="739775" algn="l"/>
              </a:tabLst>
            </a:pPr>
            <a:r>
              <a:rPr lang="en-US" sz="1200" dirty="0" smtClean="0"/>
              <a:t>Efforts will be made to connect electronic health records to ensure care coordination and referrals are collected, documented and provided in a timely method to facilitate data collection and analysis.  </a:t>
            </a:r>
          </a:p>
          <a:p>
            <a:pPr marL="511175" indent="0">
              <a:buClrTx/>
              <a:buFont typeface="+mj-lt"/>
              <a:buNone/>
              <a:tabLst>
                <a:tab pos="511175" algn="l"/>
                <a:tab pos="739775" algn="l"/>
              </a:tabLst>
            </a:pPr>
            <a:r>
              <a:rPr lang="en-US" altLang="en-US" sz="1200" dirty="0" smtClean="0"/>
              <a:t>SECONDARY</a:t>
            </a:r>
          </a:p>
          <a:p>
            <a:pPr marL="857250" indent="-338138">
              <a:buClrTx/>
              <a:buFont typeface="+mj-lt"/>
              <a:buAutoNum type="arabicPeriod"/>
            </a:pPr>
            <a:r>
              <a:rPr lang="en-US" sz="1200" dirty="0" smtClean="0"/>
              <a:t>Letters of commitment for team members outlining roles, meeting commitments, contact information, and their preferred method of communication will be requested</a:t>
            </a:r>
          </a:p>
          <a:p>
            <a:pPr marL="857250" indent="-338138">
              <a:buClrTx/>
              <a:buFont typeface="+mj-lt"/>
              <a:buAutoNum type="arabicPeriod"/>
            </a:pPr>
            <a:r>
              <a:rPr lang="en-US" sz="1200" dirty="0" smtClean="0"/>
              <a:t>Forms will be available in Spanish and English and consensus on communication methods for the team will be made. </a:t>
            </a:r>
          </a:p>
          <a:p>
            <a:pPr marL="857250" indent="-338138">
              <a:buClrTx/>
              <a:buFont typeface="+mj-lt"/>
              <a:buAutoNum type="arabicPeriod"/>
            </a:pPr>
            <a:r>
              <a:rPr lang="en-US" sz="1200" dirty="0" smtClean="0"/>
              <a:t>Meetings will be held bi-monthly from June-August, and monthly through March 2014.</a:t>
            </a:r>
          </a:p>
          <a:p>
            <a:pPr marL="519112" indent="0">
              <a:buClrTx/>
              <a:buFont typeface="+mj-lt"/>
              <a:buNone/>
            </a:pPr>
            <a:r>
              <a:rPr lang="en-US" sz="1200" dirty="0" smtClean="0"/>
              <a:t>PRESCHOOL</a:t>
            </a:r>
            <a:r>
              <a:rPr lang="en-US" sz="1200" baseline="0" dirty="0" smtClean="0"/>
              <a:t> PARENTS</a:t>
            </a:r>
          </a:p>
          <a:p>
            <a:pPr marL="857250" indent="-342900">
              <a:buClrTx/>
              <a:buFont typeface="+mj-lt"/>
              <a:buAutoNum type="arabicPeriod"/>
            </a:pPr>
            <a:r>
              <a:rPr lang="en-US" sz="1200" dirty="0" smtClean="0"/>
              <a:t>Required to complete a parent permission form (PPF) for the provision of behavioral health services to their preschool child</a:t>
            </a:r>
          </a:p>
          <a:p>
            <a:pPr marL="857250" indent="-342900">
              <a:buClrTx/>
              <a:buFont typeface="+mj-lt"/>
              <a:buAutoNum type="arabicPeriod"/>
            </a:pPr>
            <a:r>
              <a:rPr lang="en-US" sz="1200" dirty="0" smtClean="0"/>
              <a:t>The Parents much participate in behavioral assessment and intervention and view it as an educational resource that is non-threatening to ensure participation. </a:t>
            </a:r>
          </a:p>
          <a:p>
            <a:pPr marL="857250" indent="-342900">
              <a:buClrTx/>
              <a:buFont typeface="+mj-lt"/>
              <a:buAutoNum type="arabicPeriod"/>
            </a:pPr>
            <a:r>
              <a:rPr lang="en-US" sz="1200" dirty="0" smtClean="0"/>
              <a:t>Task Force members must be sensitive to any concerns, questions and reticence that parents or teachers may have and respond in a timely and consistent manner.   </a:t>
            </a:r>
          </a:p>
          <a:p>
            <a:pPr marL="514350" indent="117475">
              <a:buFont typeface="+mj-lt"/>
              <a:buAutoNum type="arabicPeriod"/>
            </a:pPr>
            <a:endParaRPr lang="en-US" sz="1050" dirty="0" smtClean="0"/>
          </a:p>
          <a:p>
            <a:pPr marL="519112" indent="0">
              <a:buClrTx/>
              <a:buFont typeface="+mj-lt"/>
              <a:buNone/>
            </a:pPr>
            <a:endParaRPr lang="en-US" sz="1200" dirty="0" smtClean="0"/>
          </a:p>
          <a:p>
            <a:pPr marL="511175" indent="0">
              <a:buClrTx/>
              <a:buFont typeface="+mj-lt"/>
              <a:buNone/>
              <a:tabLst>
                <a:tab pos="511175" algn="l"/>
                <a:tab pos="739775" algn="l"/>
              </a:tabLst>
            </a:pPr>
            <a:endParaRPr lang="en-US" alt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4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98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HAPPY CHILDREN who are Healthy and Ready to Learn!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FB275-3AE4-4FEB-A88A-9FD5AEE503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7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191A-29E3-4C37-AA36-2B610BDC644D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0111-BBAF-4CAB-A1FF-5A341F5E29B6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8F1-771C-49BF-BAFF-C031028FCD03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6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14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76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3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2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88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7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0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F33E3-908D-468B-94DE-F11244835DC3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61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86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4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80E6-9689-4B73-B7F8-F8EDADC14589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861E442-33CF-49C6-B270-B28FE3A2CCA7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0DC6-F763-45CD-A5C0-17A7DBFA6425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D8BB-6977-434A-99CC-03742B5819FC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6151-2EAB-4A71-949F-1C8E735C107A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77C1-4D69-4BF7-ACF6-5781AE8C2D59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A278821-34CD-42BA-83D2-FF6BC150AEAB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49C644D-8A18-4B94-A94B-559FAE2153EB}" type="datetime1">
              <a:rPr lang="en-US" smtClean="0"/>
              <a:pPr/>
              <a:t>9/5/2017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537E8DE-C429-4C04-ADE7-2AEE123BFF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17DF-5111-4393-8DF2-440A3EC54A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02FF4-69DD-46E5-BADA-4F32F30302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5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7391400" cy="2209800"/>
          </a:xfrm>
          <a:ln w="19050" cmpd="thinThick">
            <a:noFill/>
            <a:bevel/>
          </a:ln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en-US" b="1" spc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spc="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i="1" spc="0" dirty="0" smtClean="0">
                <a:cs typeface="Arial" panose="020B0604020202020204" pitchFamily="34" charset="0"/>
              </a:rPr>
              <a:t>Deborah Poerio, DNP, APRN, FNP-BC</a:t>
            </a:r>
          </a:p>
          <a:p>
            <a:r>
              <a:rPr lang="en-US" b="1" cap="none" spc="0" dirty="0" smtClean="0">
                <a:cs typeface="Arial" panose="020B0604020202020204" pitchFamily="34" charset="0"/>
              </a:rPr>
              <a:t>President/CEO</a:t>
            </a:r>
          </a:p>
          <a:p>
            <a:r>
              <a:rPr lang="en-US" cap="none" spc="0" dirty="0" smtClean="0">
                <a:cs typeface="Arial" panose="020B0604020202020204" pitchFamily="34" charset="0"/>
              </a:rPr>
              <a:t>Integrated Health Services’ School Based Health Center Program</a:t>
            </a:r>
            <a:endParaRPr lang="en-US" b="1" spc="0" dirty="0" smtClean="0">
              <a:cs typeface="Arial" panose="020B0604020202020204" pitchFamily="34" charset="0"/>
            </a:endParaRPr>
          </a:p>
          <a:p>
            <a:endParaRPr lang="en-US" b="1" dirty="0" smtClean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b="1" dirty="0" smtClean="0">
              <a:cs typeface="Arial" panose="020B0604020202020204" pitchFamily="34" charset="0"/>
            </a:endParaRPr>
          </a:p>
          <a:p>
            <a:endParaRPr lang="en-US" b="1" dirty="0" smtClean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E8DE-C429-4C04-ADE7-2AEE123BFF98}" type="slidenum">
              <a:rPr lang="en-US" smtClean="0">
                <a:solidFill>
                  <a:srgbClr val="002060"/>
                </a:solidFill>
              </a:rPr>
              <a:pPr/>
              <a:t>1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305800" cy="1600200"/>
          </a:xfrm>
          <a:ln>
            <a:noFill/>
          </a:ln>
          <a:effectLst/>
        </p:spPr>
        <p:txBody>
          <a:bodyPr>
            <a:normAutofit fontScale="9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 New Program for Parents, Teachers and Children attending </a:t>
            </a:r>
            <a:b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East Hartford’s Preschools 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2" descr="C:\Users\Debbie\AppData\Local\Microsoft\Windows\Temporary Internet Files\Content.IE5\4IXXB7DT\MC900441352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29200"/>
            <a:ext cx="2667000" cy="4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82"/>
    </mc:Choice>
    <mc:Fallback xmlns="">
      <p:transition spd="slow" advTm="4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E8DE-C429-4C04-ADE7-2AEE123BFF98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066800"/>
          </a:xfrm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sz="4400" b="1" dirty="0" smtClean="0"/>
              <a:t>OUR GOAL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914400" cy="1755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3200"/>
            <a:ext cx="2278380" cy="128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95" y="4876800"/>
            <a:ext cx="2293705" cy="144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2819400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Happy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/>
                </a:solidFill>
              </a:rPr>
              <a:t>Children…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572000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Healthy 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          and 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                Ready To </a:t>
            </a:r>
            <a:r>
              <a:rPr lang="en-US" sz="3600" b="1" dirty="0">
                <a:solidFill>
                  <a:schemeClr val="tx2"/>
                </a:solidFill>
              </a:rPr>
              <a:t>L</a:t>
            </a:r>
            <a:r>
              <a:rPr lang="en-US" sz="3600" b="1" dirty="0" smtClean="0">
                <a:solidFill>
                  <a:schemeClr val="tx2"/>
                </a:solidFill>
              </a:rPr>
              <a:t>earn!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886" y="2667001"/>
            <a:ext cx="884314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3962400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w</a:t>
            </a:r>
            <a:r>
              <a:rPr lang="en-US" sz="2800" b="1" dirty="0" smtClean="0">
                <a:solidFill>
                  <a:schemeClr val="tx2"/>
                </a:solidFill>
              </a:rPr>
              <a:t>ho are…..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3"/>
    </mc:Choice>
    <mc:Fallback xmlns="">
      <p:transition spd="slow" advTm="1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E8DE-C429-4C04-ADE7-2AEE123BFF9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304800" y="1752600"/>
            <a:ext cx="8610600" cy="4648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u="sng" cap="none" spc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RIVERSIDE MAGNET </a:t>
            </a:r>
            <a:r>
              <a:rPr lang="en-US" b="1" i="1" u="sng" cap="none" spc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SCHOOL</a:t>
            </a:r>
            <a:endParaRPr lang="en-US" b="1" i="1" cap="none" spc="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568325" indent="0" algn="l">
              <a:buNone/>
            </a:pP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Latoya Watson, 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LCSW   	             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       (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860) 709-6810</a:t>
            </a:r>
          </a:p>
          <a:p>
            <a:pPr algn="l"/>
            <a:endParaRPr lang="en-US" sz="1400" u="sng" cap="none" dirty="0" smtClean="0">
              <a:latin typeface="Calibri" panose="020F0502020204030204" pitchFamily="34" charset="0"/>
            </a:endParaRPr>
          </a:p>
          <a:p>
            <a:pPr algn="l"/>
            <a:endParaRPr lang="en-US" sz="1400" u="sng" cap="non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i="1" u="sng" cap="none" spc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SCHOOL READINESS SITES</a:t>
            </a:r>
            <a:r>
              <a:rPr lang="en-US" b="1" i="1" cap="none" spc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568325" indent="0" algn="l">
              <a:buNone/>
            </a:pP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Mindy </a:t>
            </a:r>
            <a:r>
              <a:rPr lang="en-US" cap="none" spc="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D’Andrea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SR Administrator    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(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860) 622-5975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i="1" u="sng" cap="none" spc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INTEGRATED HEALTH SERVICES/SBHC</a:t>
            </a:r>
          </a:p>
          <a:p>
            <a:pPr marL="568325" indent="0">
              <a:buNone/>
            </a:pP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Sarah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</a:rPr>
              <a:t>Cabahug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LCSW/ADAPT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Coordinator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 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	       	     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				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860)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289-0197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68325" indent="0">
              <a:buNone/>
            </a:pP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Debbie 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Poerio, President/CEO         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 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n-US" cap="none" spc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860) 291-9787</a:t>
            </a:r>
          </a:p>
          <a:p>
            <a:pPr marL="0" indent="0" algn="l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sz="1200" dirty="0" smtClean="0"/>
              <a:t>*</a:t>
            </a:r>
            <a:r>
              <a:rPr lang="en-US" sz="1200" dirty="0" smtClean="0"/>
              <a:t>Presentation is not allowed to be reprinted without permission from authors</a:t>
            </a:r>
            <a:endParaRPr lang="en-US" sz="1200" cap="none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9200" cy="1447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CONTACT INFORMATION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93"/>
    </mc:Choice>
    <mc:Fallback xmlns="">
      <p:transition spd="slow" advTm="3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685800"/>
          </a:xfrm>
          <a:ln w="3175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990600"/>
            <a:ext cx="609600" cy="533400"/>
          </a:xfrm>
        </p:spPr>
        <p:txBody>
          <a:bodyPr/>
          <a:lstStyle/>
          <a:p>
            <a:fld id="{7537E8DE-C429-4C04-ADE7-2AEE123BFF98}" type="slidenum">
              <a:rPr lang="en-US" smtClean="0">
                <a:solidFill>
                  <a:srgbClr val="002060"/>
                </a:solidFill>
              </a:rPr>
              <a:pPr/>
              <a:t>2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4343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An increasing number of children entering preschool are having difficulty with the transition…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dirty="0" smtClean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dirty="0" smtClean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And parents don’t know where to turn for help!</a:t>
            </a:r>
            <a:endParaRPr lang="en-US" sz="24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1800"/>
            <a:ext cx="305158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71800"/>
            <a:ext cx="4191000" cy="1676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1"/>
    </mc:Choice>
    <mc:Fallback xmlns="">
      <p:transition spd="slow" advTm="1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5895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&amp; SIGNIFICANCE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613775" cy="533082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7200" b="1" u="sng" dirty="0">
                <a:solidFill>
                  <a:srgbClr val="FF0000"/>
                </a:solidFill>
              </a:rPr>
              <a:t>National</a:t>
            </a:r>
          </a:p>
          <a:p>
            <a:pPr marL="274320" lvl="1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b="1" dirty="0">
                <a:solidFill>
                  <a:srgbClr val="3379CD"/>
                </a:solidFill>
                <a:cs typeface="Arial" panose="020B0604020202020204" pitchFamily="34" charset="0"/>
              </a:rPr>
              <a:t>4%-12% </a:t>
            </a:r>
            <a:r>
              <a:rPr lang="en-US" sz="7200" dirty="0">
                <a:solidFill>
                  <a:srgbClr val="3379CD"/>
                </a:solidFill>
                <a:cs typeface="Arial" panose="020B0604020202020204" pitchFamily="34" charset="0"/>
              </a:rPr>
              <a:t>Exhibit behaviors impeding ability to </a:t>
            </a:r>
            <a:r>
              <a:rPr lang="en-US" sz="7200" dirty="0" smtClean="0">
                <a:solidFill>
                  <a:srgbClr val="3379CD"/>
                </a:solidFill>
                <a:cs typeface="Arial" panose="020B0604020202020204" pitchFamily="34" charset="0"/>
              </a:rPr>
              <a:t>function</a:t>
            </a: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							(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Source: Gilliam, et al, 2012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sz="4800" b="1" u="sng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None/>
            </a:pPr>
            <a:r>
              <a:rPr lang="en-US" sz="7200" b="1" u="sng" dirty="0" smtClean="0">
                <a:solidFill>
                  <a:srgbClr val="213365"/>
                </a:solidFill>
                <a:cs typeface="Arial" panose="020B0604020202020204" pitchFamily="34" charset="0"/>
              </a:rPr>
              <a:t>State (Connecticut)</a:t>
            </a:r>
          </a:p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b="1" dirty="0">
                <a:solidFill>
                  <a:srgbClr val="3379CD"/>
                </a:solidFill>
                <a:cs typeface="Arial" panose="020B0604020202020204" pitchFamily="34" charset="0"/>
              </a:rPr>
              <a:t>12.3 </a:t>
            </a:r>
            <a:r>
              <a:rPr lang="en-US" sz="7200" dirty="0">
                <a:solidFill>
                  <a:srgbClr val="3379CD"/>
                </a:solidFill>
                <a:cs typeface="Arial" panose="020B0604020202020204" pitchFamily="34" charset="0"/>
              </a:rPr>
              <a:t>of every 1,000 </a:t>
            </a:r>
            <a:r>
              <a:rPr lang="en-US" sz="7200" dirty="0" smtClean="0">
                <a:solidFill>
                  <a:srgbClr val="3379CD"/>
                </a:solidFill>
                <a:cs typeface="Arial" panose="020B0604020202020204" pitchFamily="34" charset="0"/>
              </a:rPr>
              <a:t>preschoolers expelled;</a:t>
            </a:r>
          </a:p>
          <a:p>
            <a:pPr marL="342900" lvl="1" indent="-3429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b="1" dirty="0" smtClean="0">
                <a:solidFill>
                  <a:srgbClr val="3379CD"/>
                </a:solidFill>
                <a:cs typeface="Arial" panose="020B0604020202020204" pitchFamily="34" charset="0"/>
              </a:rPr>
              <a:t>7th</a:t>
            </a:r>
            <a:r>
              <a:rPr lang="en-US" sz="7200" dirty="0" smtClean="0">
                <a:solidFill>
                  <a:srgbClr val="3379CD"/>
                </a:solidFill>
                <a:cs typeface="Arial" panose="020B0604020202020204" pitchFamily="34" charset="0"/>
              </a:rPr>
              <a:t>  </a:t>
            </a:r>
            <a:r>
              <a:rPr lang="en-US" sz="7200" dirty="0">
                <a:solidFill>
                  <a:srgbClr val="3379CD"/>
                </a:solidFill>
                <a:cs typeface="Arial" panose="020B0604020202020204" pitchFamily="34" charset="0"/>
              </a:rPr>
              <a:t>highest rate in the </a:t>
            </a:r>
            <a:r>
              <a:rPr lang="en-US" sz="7200" dirty="0" smtClean="0">
                <a:solidFill>
                  <a:srgbClr val="3379CD"/>
                </a:solidFill>
                <a:cs typeface="Arial" panose="020B0604020202020204" pitchFamily="34" charset="0"/>
              </a:rPr>
              <a:t>nation  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			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  </a:t>
            </a:r>
          </a:p>
          <a:p>
            <a:pPr marL="0" lvl="1" indent="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85000"/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						       	(Source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 Gilliam, et al, 2012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0" lvl="1" indent="0">
              <a:lnSpc>
                <a:spcPct val="120000"/>
              </a:lnSpc>
              <a:buClr>
                <a:schemeClr val="accent1"/>
              </a:buClr>
              <a:buSzPct val="85000"/>
              <a:buNone/>
            </a:pPr>
            <a:endParaRPr lang="en-US" sz="7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None/>
            </a:pPr>
            <a:r>
              <a:rPr lang="en-US" sz="7200" b="1" u="sng" dirty="0" smtClean="0">
                <a:solidFill>
                  <a:srgbClr val="9900CC"/>
                </a:solidFill>
                <a:cs typeface="Arial" panose="020B0604020202020204" pitchFamily="34" charset="0"/>
              </a:rPr>
              <a:t>Local (East Hartford)</a:t>
            </a:r>
            <a:endParaRPr lang="en-US" sz="7200" b="1" u="sng" dirty="0">
              <a:solidFill>
                <a:srgbClr val="9900CC"/>
              </a:solidFill>
              <a:cs typeface="Arial" panose="020B0604020202020204" pitchFamily="34" charset="0"/>
            </a:endParaRPr>
          </a:p>
          <a:p>
            <a:pPr marL="3429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b="1" dirty="0" smtClean="0">
                <a:solidFill>
                  <a:srgbClr val="0070C0"/>
                </a:solidFill>
              </a:rPr>
              <a:t>10% </a:t>
            </a:r>
            <a:r>
              <a:rPr lang="en-US" sz="7200" dirty="0" smtClean="0">
                <a:solidFill>
                  <a:srgbClr val="3379CD"/>
                </a:solidFill>
              </a:rPr>
              <a:t>Suspension/Expulsion</a:t>
            </a:r>
          </a:p>
          <a:p>
            <a:pPr marL="3429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b="1" dirty="0">
                <a:solidFill>
                  <a:srgbClr val="3379CD"/>
                </a:solidFill>
                <a:cs typeface="Arial" panose="020B0604020202020204" pitchFamily="34" charset="0"/>
              </a:rPr>
              <a:t>7th</a:t>
            </a:r>
            <a:r>
              <a:rPr lang="en-US" sz="7200" dirty="0" smtClean="0">
                <a:solidFill>
                  <a:srgbClr val="3379CD"/>
                </a:solidFill>
              </a:rPr>
              <a:t> Highest Rate in State    </a:t>
            </a:r>
          </a:p>
          <a:p>
            <a:pPr marL="3429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3379CD"/>
                </a:solidFill>
              </a:rPr>
              <a:t> BH referrals increase by </a:t>
            </a:r>
            <a:r>
              <a:rPr lang="en-US" sz="7200" b="1" dirty="0">
                <a:solidFill>
                  <a:srgbClr val="0070C0"/>
                </a:solidFill>
              </a:rPr>
              <a:t>150% 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(Source:  CSDE, 2013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6348" y="103275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3"/>
    </mc:Choice>
    <mc:Fallback xmlns="">
      <p:transition spd="slow" advTm="47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219200"/>
          </a:xfrm>
        </p:spPr>
        <p:txBody>
          <a:bodyPr/>
          <a:lstStyle/>
          <a:p>
            <a:r>
              <a:rPr lang="en-US" dirty="0" smtClean="0"/>
              <a:t>SO….WHAT DO WE DO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9400"/>
            <a:ext cx="2514600" cy="345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22098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"/>
    </mc:Choice>
    <mc:Fallback xmlns="">
      <p:transition spd="slow" advTm="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THE PROBLEM </a:t>
            </a:r>
            <a:endParaRPr lang="en-US" sz="4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11779"/>
          </a:xfrm>
        </p:spPr>
        <p:txBody>
          <a:bodyPr/>
          <a:lstStyle/>
          <a:p>
            <a:fld id="{7537E8DE-C429-4C04-ADE7-2AEE123BFF98}" type="slidenum">
              <a:rPr lang="en-US" smtClean="0">
                <a:solidFill>
                  <a:srgbClr val="002060"/>
                </a:solidFill>
              </a:rPr>
              <a:pPr/>
              <a:t>5</a:t>
            </a:fld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81600" y="1752600"/>
            <a:ext cx="609600" cy="6096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143000" y="2514600"/>
            <a:ext cx="6858000" cy="3006776"/>
            <a:chOff x="4549179" y="631986"/>
            <a:chExt cx="3692620" cy="3591884"/>
          </a:xfrm>
        </p:grpSpPr>
        <p:sp>
          <p:nvSpPr>
            <p:cNvPr id="34" name="Oval 33"/>
            <p:cNvSpPr/>
            <p:nvPr/>
          </p:nvSpPr>
          <p:spPr>
            <a:xfrm>
              <a:off x="4549179" y="631986"/>
              <a:ext cx="3692620" cy="359188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Oval 4"/>
            <p:cNvSpPr/>
            <p:nvPr/>
          </p:nvSpPr>
          <p:spPr>
            <a:xfrm>
              <a:off x="5089951" y="1158005"/>
              <a:ext cx="2611076" cy="2539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u="none" kern="1200" dirty="0" smtClean="0">
                  <a:solidFill>
                    <a:schemeClr val="tx2"/>
                  </a:solidFill>
                </a:rPr>
                <a:t>    </a:t>
              </a:r>
              <a:endParaRPr lang="en-US" sz="1700" b="1" kern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71600" y="3429000"/>
            <a:ext cx="6561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algn="ctr"/>
            <a:r>
              <a:rPr lang="en-US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Expulsions decrease when teachers have access </a:t>
            </a:r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to </a:t>
            </a:r>
            <a:r>
              <a:rPr lang="en-US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 behavioral </a:t>
            </a:r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health </a:t>
            </a:r>
            <a:r>
              <a:rPr lang="en-US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consultant </a:t>
            </a:r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(#8)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971800" y="1752600"/>
            <a:ext cx="457200" cy="7620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19600" y="1752600"/>
            <a:ext cx="0" cy="6858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57150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BUT… what about the parents and children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9"/>
    </mc:Choice>
    <mc:Fallback xmlns="">
      <p:transition spd="slow" advTm="4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2743200"/>
            <a:ext cx="8458200" cy="3581400"/>
          </a:xfrm>
        </p:spPr>
        <p:txBody>
          <a:bodyPr>
            <a:normAutofit/>
          </a:bodyPr>
          <a:lstStyle/>
          <a:p>
            <a:endParaRPr lang="en-US" b="0" dirty="0"/>
          </a:p>
          <a:p>
            <a:pPr marL="346075" indent="-346075" algn="l">
              <a:buClr>
                <a:schemeClr val="tx2"/>
              </a:buClr>
              <a:buFont typeface="+mj-lt"/>
              <a:buAutoNum type="arabicPeriod"/>
            </a:pPr>
            <a:r>
              <a:rPr lang="en-US" sz="2400" cap="none" spc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preschool parents &amp;/or teacher must complete a screening questionnaire on their child before starting school </a:t>
            </a:r>
          </a:p>
          <a:p>
            <a:pPr marL="346075" indent="-346075" algn="l">
              <a:buClr>
                <a:schemeClr val="tx2"/>
              </a:buClr>
              <a:buFont typeface="+mj-lt"/>
              <a:buAutoNum type="arabicPeriod"/>
            </a:pPr>
            <a:endParaRPr lang="en-US" sz="1800" b="0" cap="none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346075" indent="-346075" algn="l">
              <a:buClr>
                <a:schemeClr val="tx2"/>
              </a:buClr>
              <a:buFont typeface="+mj-lt"/>
              <a:buAutoNum type="arabicPeriod"/>
            </a:pPr>
            <a:endParaRPr lang="en-US" sz="1800" b="0" cap="none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346075" indent="-342900" algn="l">
              <a:buClr>
                <a:schemeClr val="tx2"/>
              </a:buClr>
              <a:buFont typeface="+mj-lt"/>
              <a:buAutoNum type="arabicPeriod"/>
            </a:pPr>
            <a:r>
              <a:rPr lang="en-US" sz="2400" cap="none" spc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Workers are available to help parents, teachers &amp; children address concerns about their child’s behavior as they enter school.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524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There is help…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4000" b="1" i="1" dirty="0">
                <a:solidFill>
                  <a:srgbClr val="2E507A"/>
                </a:solidFill>
                <a:latin typeface="Arial"/>
                <a:ea typeface="Times New Roman"/>
              </a:rPr>
              <a:t>The</a:t>
            </a:r>
            <a:r>
              <a:rPr lang="en-US" sz="4000" b="1" i="1" dirty="0">
                <a:solidFill>
                  <a:srgbClr val="E36C0A"/>
                </a:solidFill>
                <a:latin typeface="Arial"/>
                <a:ea typeface="Times New Roman"/>
              </a:rPr>
              <a:t> A</a:t>
            </a:r>
            <a:r>
              <a:rPr lang="en-US" sz="4000" b="1" i="1" dirty="0">
                <a:solidFill>
                  <a:srgbClr val="7030A0"/>
                </a:solidFill>
                <a:latin typeface="Arial"/>
                <a:ea typeface="Times New Roman"/>
              </a:rPr>
              <a:t>D</a:t>
            </a:r>
            <a:r>
              <a:rPr lang="en-US" sz="4000" b="1" i="1" dirty="0">
                <a:solidFill>
                  <a:srgbClr val="0070C0"/>
                </a:solidFill>
                <a:latin typeface="Arial"/>
                <a:ea typeface="Times New Roman"/>
              </a:rPr>
              <a:t>A</a:t>
            </a:r>
            <a:r>
              <a:rPr lang="en-US" sz="4000" b="1" i="1" dirty="0">
                <a:solidFill>
                  <a:srgbClr val="00B050"/>
                </a:solidFill>
                <a:latin typeface="Arial"/>
                <a:ea typeface="Times New Roman"/>
              </a:rPr>
              <a:t>P</a:t>
            </a:r>
            <a:r>
              <a:rPr lang="en-US" sz="4000" b="1" i="1" dirty="0">
                <a:solidFill>
                  <a:srgbClr val="FF0000"/>
                </a:solidFill>
                <a:latin typeface="Arial"/>
                <a:ea typeface="Times New Roman"/>
              </a:rPr>
              <a:t>T </a:t>
            </a:r>
            <a:r>
              <a:rPr lang="en-US" sz="4000" b="1" i="1" dirty="0">
                <a:solidFill>
                  <a:srgbClr val="2E507A"/>
                </a:solidFill>
                <a:latin typeface="Arial"/>
                <a:ea typeface="Times New Roman"/>
              </a:rPr>
              <a:t>Program:</a:t>
            </a:r>
            <a:r>
              <a:rPr lang="en-US" sz="3600" b="1" i="1" u="sng" dirty="0">
                <a:solidFill>
                  <a:srgbClr val="E36C0A"/>
                </a:solidFill>
                <a:latin typeface="Arial"/>
                <a:ea typeface="Times New Roman"/>
              </a:rPr>
              <a:t/>
            </a:r>
            <a:br>
              <a:rPr lang="en-US" sz="3600" b="1" i="1" u="sng" dirty="0">
                <a:solidFill>
                  <a:srgbClr val="E36C0A"/>
                </a:solidFill>
                <a:latin typeface="Arial"/>
                <a:ea typeface="Times New Roman"/>
              </a:rPr>
            </a:br>
            <a:r>
              <a:rPr lang="en-US" sz="2000" b="1" i="1" u="sng" dirty="0">
                <a:solidFill>
                  <a:srgbClr val="229D05"/>
                </a:solidFill>
                <a:latin typeface="Arial"/>
                <a:ea typeface="Times New Roman"/>
              </a:rPr>
              <a:t>A</a:t>
            </a:r>
            <a:r>
              <a:rPr lang="en-US" sz="2000" b="1" i="1" dirty="0">
                <a:solidFill>
                  <a:srgbClr val="229D05"/>
                </a:solidFill>
                <a:latin typeface="Arial"/>
                <a:ea typeface="Times New Roman"/>
              </a:rPr>
              <a:t>ssessing </a:t>
            </a:r>
            <a:r>
              <a:rPr lang="en-US" sz="2000" b="1" i="1" u="sng" dirty="0">
                <a:solidFill>
                  <a:srgbClr val="229D05"/>
                </a:solidFill>
                <a:latin typeface="Arial"/>
                <a:ea typeface="Times New Roman"/>
              </a:rPr>
              <a:t>D</a:t>
            </a:r>
            <a:r>
              <a:rPr lang="en-US" sz="2000" b="1" i="1" dirty="0">
                <a:solidFill>
                  <a:srgbClr val="229D05"/>
                </a:solidFill>
                <a:latin typeface="Arial"/>
                <a:ea typeface="Times New Roman"/>
              </a:rPr>
              <a:t>evelopment to </a:t>
            </a:r>
            <a:r>
              <a:rPr lang="en-US" sz="2000" b="1" i="1" u="sng" dirty="0">
                <a:solidFill>
                  <a:srgbClr val="229D05"/>
                </a:solidFill>
                <a:latin typeface="Arial"/>
                <a:ea typeface="Times New Roman"/>
              </a:rPr>
              <a:t>A</a:t>
            </a:r>
            <a:r>
              <a:rPr lang="en-US" sz="2000" b="1" i="1" dirty="0">
                <a:solidFill>
                  <a:srgbClr val="229D05"/>
                </a:solidFill>
                <a:latin typeface="Arial"/>
                <a:ea typeface="Times New Roman"/>
              </a:rPr>
              <a:t>ssist in </a:t>
            </a:r>
            <a:r>
              <a:rPr lang="en-US" sz="2000" b="1" i="1" u="sng" dirty="0">
                <a:solidFill>
                  <a:srgbClr val="229D05"/>
                </a:solidFill>
                <a:latin typeface="Arial"/>
                <a:ea typeface="Times New Roman"/>
              </a:rPr>
              <a:t>P</a:t>
            </a:r>
            <a:r>
              <a:rPr lang="en-US" sz="2000" b="1" i="1" dirty="0">
                <a:solidFill>
                  <a:srgbClr val="229D05"/>
                </a:solidFill>
                <a:latin typeface="Arial"/>
                <a:ea typeface="Times New Roman"/>
              </a:rPr>
              <a:t>reschool </a:t>
            </a:r>
            <a:r>
              <a:rPr lang="en-US" sz="2000" b="1" i="1" u="sng" dirty="0">
                <a:solidFill>
                  <a:srgbClr val="229D05"/>
                </a:solidFill>
                <a:latin typeface="Arial"/>
                <a:ea typeface="Times New Roman"/>
              </a:rPr>
              <a:t>T</a:t>
            </a:r>
            <a:r>
              <a:rPr lang="en-US" sz="2000" b="1" i="1" dirty="0">
                <a:solidFill>
                  <a:srgbClr val="229D05"/>
                </a:solidFill>
                <a:latin typeface="Arial"/>
                <a:ea typeface="Times New Roman"/>
              </a:rPr>
              <a:t>ransition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8"/>
    </mc:Choice>
    <mc:Fallback xmlns="">
      <p:transition spd="slow" advTm="4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766048" cy="758952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My Child’s Information Confidential? </a:t>
            </a:r>
            <a:endParaRPr lang="en-US" altLang="en-US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 smtClean="0">
              <a:solidFill>
                <a:srgbClr val="229D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rgbClr val="22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ABSOLUTELY  !!!!</a:t>
            </a:r>
          </a:p>
          <a:p>
            <a:pPr marL="0" indent="0">
              <a:buNone/>
            </a:pPr>
            <a:endParaRPr lang="en-US" sz="4000" b="1" dirty="0">
              <a:solidFill>
                <a:srgbClr val="229D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31520" lvl="1" indent="-457200">
              <a:buAutoNum type="arabicPeriod"/>
            </a:pPr>
            <a:endParaRPr lang="en-US" sz="1900" b="1" dirty="0">
              <a:solidFill>
                <a:srgbClr val="229D0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1066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2051" name="Picture 3" descr="C:\Users\Debbie\AppData\Local\Microsoft\Windows\Temporary Internet Files\Content.IE5\T4TRMAL4\MP90043050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8"/>
    </mc:Choice>
    <mc:Fallback xmlns="">
      <p:transition spd="slow" advTm="1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 HARTFORD </a:t>
            </a:r>
            <a:br>
              <a:rPr lang="en-US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Supporting </a:t>
            </a:r>
            <a: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his?</a:t>
            </a:r>
            <a:endParaRPr lang="en-US" altLang="en-US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8504238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b="1" u="sng" dirty="0" smtClean="0">
                <a:solidFill>
                  <a:srgbClr val="FF0000"/>
                </a:solidFill>
              </a:rPr>
              <a:t>Community</a:t>
            </a:r>
          </a:p>
          <a:p>
            <a:pPr marL="684213" lvl="3" indent="-338138">
              <a:spcBef>
                <a:spcPts val="600"/>
              </a:spcBef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/>
              <a:t> Integrated Health Services (IHS) School Based Health Services (SBHC)</a:t>
            </a:r>
          </a:p>
          <a:p>
            <a:pPr marL="684213" lvl="3" indent="-3381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/>
              <a:t> East Hartford School Readiness Council (SR</a:t>
            </a:r>
            <a:r>
              <a:rPr lang="en-US" sz="1600" b="1" dirty="0" smtClean="0"/>
              <a:t>)</a:t>
            </a:r>
          </a:p>
          <a:p>
            <a:pPr marL="684213" lvl="3" indent="-3381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/>
              <a:t> Goodwin College (GC</a:t>
            </a:r>
            <a:r>
              <a:rPr lang="en-US" sz="1600" b="1" dirty="0" smtClean="0"/>
              <a:t>)/Riverside </a:t>
            </a:r>
            <a:r>
              <a:rPr lang="en-US" sz="1600" b="1" dirty="0" smtClean="0"/>
              <a:t>Magnet School </a:t>
            </a:r>
            <a:r>
              <a:rPr lang="en-US" sz="1600" b="1" dirty="0" smtClean="0"/>
              <a:t>(RMS</a:t>
            </a:r>
            <a:r>
              <a:rPr lang="en-US" sz="1600" b="1" dirty="0" smtClean="0"/>
              <a:t>)</a:t>
            </a:r>
          </a:p>
          <a:p>
            <a:pPr marL="684213" lvl="3" indent="-338138">
              <a:spcBef>
                <a:spcPts val="600"/>
              </a:spcBef>
              <a:spcAft>
                <a:spcPts val="600"/>
              </a:spcAft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/>
              <a:t> </a:t>
            </a:r>
            <a:r>
              <a:rPr lang="en-US" sz="1600" b="1" dirty="0" smtClean="0"/>
              <a:t>ECHN (Hospital) Child/Adolescent BH Department </a:t>
            </a:r>
          </a:p>
          <a:p>
            <a:pPr marL="684213" lvl="3" indent="-338138">
              <a:spcBef>
                <a:spcPts val="0"/>
              </a:spcBef>
              <a:spcAft>
                <a:spcPts val="600"/>
              </a:spcAft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/>
              <a:t> Intercommunity Care – Child First</a:t>
            </a:r>
          </a:p>
          <a:p>
            <a:pPr marL="684213" lvl="3" indent="-338138">
              <a:spcBef>
                <a:spcPts val="0"/>
              </a:spcBef>
              <a:spcAft>
                <a:spcPts val="600"/>
              </a:spcAft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rgbClr val="305480"/>
                </a:solidFill>
              </a:rPr>
              <a:t> East </a:t>
            </a:r>
            <a:r>
              <a:rPr lang="en-US" sz="1600" b="1" dirty="0">
                <a:solidFill>
                  <a:srgbClr val="305480"/>
                </a:solidFill>
              </a:rPr>
              <a:t>Hartford </a:t>
            </a:r>
            <a:r>
              <a:rPr lang="en-US" sz="1600" b="1" dirty="0"/>
              <a:t>Youth Services and </a:t>
            </a:r>
            <a:r>
              <a:rPr lang="en-US" sz="1600" b="1" dirty="0" smtClean="0"/>
              <a:t>DCF</a:t>
            </a:r>
          </a:p>
          <a:p>
            <a:pPr marL="684213" lvl="3" indent="-338138">
              <a:spcBef>
                <a:spcPts val="0"/>
              </a:spcBef>
              <a:spcAft>
                <a:spcPts val="600"/>
              </a:spcAft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/>
              <a:t> </a:t>
            </a:r>
            <a:r>
              <a:rPr lang="en-US" sz="1600" b="1" dirty="0" smtClean="0"/>
              <a:t>East Hartford </a:t>
            </a:r>
            <a:r>
              <a:rPr lang="en-US" sz="1600" b="1" dirty="0" smtClean="0">
                <a:solidFill>
                  <a:srgbClr val="305480"/>
                </a:solidFill>
              </a:rPr>
              <a:t>Legislators</a:t>
            </a:r>
            <a:endParaRPr lang="en-US" altLang="en-US" sz="2000" b="1" u="sng" dirty="0" smtClean="0">
              <a:solidFill>
                <a:srgbClr val="229D05"/>
              </a:solidFill>
            </a:endParaRPr>
          </a:p>
          <a:p>
            <a:pPr marL="0" indent="0" eaLnBrk="1" hangingPunct="1">
              <a:buNone/>
            </a:pPr>
            <a:r>
              <a:rPr lang="en-US" altLang="en-US" sz="2000" b="1" u="sng" dirty="0" smtClean="0">
                <a:solidFill>
                  <a:srgbClr val="229D05"/>
                </a:solidFill>
              </a:rPr>
              <a:t>Schools/Preschools</a:t>
            </a:r>
          </a:p>
          <a:p>
            <a:pPr marL="1093788" indent="-515938">
              <a:spcBef>
                <a:spcPts val="600"/>
              </a:spcBef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altLang="en-US" sz="1600" b="1" dirty="0" smtClean="0">
                <a:solidFill>
                  <a:schemeClr val="tx2"/>
                </a:solidFill>
              </a:rPr>
              <a:t>P</a:t>
            </a:r>
            <a:r>
              <a:rPr lang="en-US" sz="1600" b="1" dirty="0" smtClean="0">
                <a:solidFill>
                  <a:schemeClr val="tx2"/>
                </a:solidFill>
              </a:rPr>
              <a:t>rogram Directors </a:t>
            </a:r>
          </a:p>
          <a:p>
            <a:pPr marL="1093788" indent="-5159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2"/>
                </a:solidFill>
              </a:rPr>
              <a:t>P</a:t>
            </a:r>
            <a:r>
              <a:rPr lang="en-US" sz="1600" b="1" dirty="0" smtClean="0">
                <a:solidFill>
                  <a:schemeClr val="tx2"/>
                </a:solidFill>
              </a:rPr>
              <a:t>rincipals </a:t>
            </a:r>
          </a:p>
          <a:p>
            <a:pPr marL="1093788" indent="-5159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2"/>
                </a:solidFill>
              </a:rPr>
              <a:t>T</a:t>
            </a:r>
            <a:r>
              <a:rPr lang="en-US" sz="1600" b="1" dirty="0" smtClean="0">
                <a:solidFill>
                  <a:schemeClr val="tx2"/>
                </a:solidFill>
              </a:rPr>
              <a:t>eachers</a:t>
            </a:r>
          </a:p>
          <a:p>
            <a:pPr marL="1093788" indent="-5159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tx2"/>
                </a:solidFill>
              </a:rPr>
              <a:t>Parents</a:t>
            </a:r>
          </a:p>
          <a:p>
            <a:pPr marL="1093788" lvl="3" indent="-5159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rgbClr val="305480"/>
                </a:solidFill>
              </a:rPr>
              <a:t>Administrators</a:t>
            </a:r>
            <a:endParaRPr lang="en-US" sz="1600" b="1" dirty="0" smtClean="0">
              <a:solidFill>
                <a:srgbClr val="305480"/>
              </a:solidFill>
            </a:endParaRPr>
          </a:p>
          <a:p>
            <a:pPr marL="1093788" indent="-515938">
              <a:buClr>
                <a:srgbClr val="213365"/>
              </a:buClr>
              <a:buSzPct val="100000"/>
              <a:buFont typeface="Wingdings" panose="05000000000000000000" pitchFamily="2" charset="2"/>
              <a:buChar char="v"/>
            </a:pPr>
            <a:endParaRPr lang="en-US" sz="1600" b="1" dirty="0">
              <a:solidFill>
                <a:srgbClr val="305480"/>
              </a:solidFill>
            </a:endParaRPr>
          </a:p>
          <a:p>
            <a:pPr marL="514350" indent="117475">
              <a:buFont typeface="+mj-lt"/>
              <a:buAutoNum type="arabicPeriod"/>
            </a:pPr>
            <a:endParaRPr lang="en-US" altLang="en-US" sz="1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19600" y="106680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"/>
    </mc:Choice>
    <mc:Fallback xmlns="">
      <p:transition spd="slow" advTm="1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8600"/>
            <a:ext cx="1533126" cy="914400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2600"/>
            <a:ext cx="12954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181600"/>
            <a:ext cx="1046926" cy="1025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81600"/>
            <a:ext cx="1143000" cy="10554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3048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Screening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Questionnaire</a:t>
            </a:r>
            <a:endParaRPr lang="en-US" sz="1400" b="1" dirty="0" smtClean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18288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Concerned Parents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&amp; Teachers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2286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Unhappy Preschool Child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048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Happy Preschool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 Child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5334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Counseling/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Parent Support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352800" y="609600"/>
            <a:ext cx="742890" cy="281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2511981">
            <a:off x="2731921" y="5247159"/>
            <a:ext cx="533035" cy="28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8325080">
            <a:off x="6502171" y="1560305"/>
            <a:ext cx="700354" cy="339940"/>
          </a:xfrm>
          <a:prstGeom prst="rightArrow">
            <a:avLst>
              <a:gd name="adj1" fmla="val 5217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8431702">
            <a:off x="3535452" y="4184351"/>
            <a:ext cx="568787" cy="30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621909" cy="852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ight Arrow 31"/>
          <p:cNvSpPr/>
          <p:nvPr/>
        </p:nvSpPr>
        <p:spPr>
          <a:xfrm rot="8369449">
            <a:off x="5211478" y="2836762"/>
            <a:ext cx="644377" cy="329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4343400"/>
            <a:ext cx="31242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Parent Permission to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work with Social Worker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1475133" cy="990600"/>
          </a:xfrm>
          <a:prstGeom prst="rect">
            <a:avLst/>
          </a:prstGeom>
        </p:spPr>
      </p:pic>
      <p:pic>
        <p:nvPicPr>
          <p:cNvPr id="34" name="Picture 2" descr="C:\Users\Debbie\AppData\Local\Microsoft\Windows\Temporary Internet Files\Content.IE5\43HG980J\MP900431118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1637884" cy="1089937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 rot="5400000">
            <a:off x="4315593" y="6352407"/>
            <a:ext cx="547954" cy="339940"/>
          </a:xfrm>
          <a:prstGeom prst="rightArrow">
            <a:avLst>
              <a:gd name="adj1" fmla="val 5217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8229600" y="6096000"/>
            <a:ext cx="381000" cy="381000"/>
          </a:xfrm>
          <a:prstGeom prst="donut">
            <a:avLst>
              <a:gd name="adj" fmla="val 0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2B1386B-28B4-48A3-B6CE-93C603806F1A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8153400" y="6019800"/>
            <a:ext cx="533400" cy="533400"/>
          </a:xfrm>
          <a:prstGeom prst="donut">
            <a:avLst>
              <a:gd name="adj" fmla="val 0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4"/>
    </mc:Choice>
    <mc:Fallback xmlns="">
      <p:transition spd="slow" advTm="2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11494</TotalTime>
  <Words>958</Words>
  <Application>Microsoft Office PowerPoint</Application>
  <PresentationFormat>On-screen Show (4:3)</PresentationFormat>
  <Paragraphs>135</Paragraphs>
  <Slides>11</Slides>
  <Notes>10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Civic</vt:lpstr>
      <vt:lpstr>Office Theme</vt:lpstr>
      <vt:lpstr>A New Program for Parents, Teachers and Children attending  East Hartford’s Preschools </vt:lpstr>
      <vt:lpstr>THE PROBLEM </vt:lpstr>
      <vt:lpstr>BACKGROUND &amp; SIGNIFICANCE</vt:lpstr>
      <vt:lpstr>SO….WHAT DO WE DO NOW?</vt:lpstr>
      <vt:lpstr>RESEARCH THE PROBLEM </vt:lpstr>
      <vt:lpstr>There is help… The ADAPT Program: Assessing Development to Assist in Preschool Transition</vt:lpstr>
      <vt:lpstr> Is My Child’s Information Confidential? </vt:lpstr>
      <vt:lpstr>EAST HARTFORD  Who’s Supporting This?</vt:lpstr>
      <vt:lpstr>PowerPoint Presentation</vt:lpstr>
      <vt:lpstr> OUR GOAL</vt:lpstr>
      <vt:lpstr>CONTACT INFORMATION </vt:lpstr>
    </vt:vector>
  </TitlesOfParts>
  <Company>The Johns Hopkins University School of Nursing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Terhaar</dc:creator>
  <cp:lastModifiedBy>Debbie</cp:lastModifiedBy>
  <cp:revision>517</cp:revision>
  <cp:lastPrinted>2014-09-23T18:27:25Z</cp:lastPrinted>
  <dcterms:created xsi:type="dcterms:W3CDTF">2011-10-20T16:25:03Z</dcterms:created>
  <dcterms:modified xsi:type="dcterms:W3CDTF">2017-09-05T18:53:17Z</dcterms:modified>
</cp:coreProperties>
</file>